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roxima Nova"/>
      <p:regular r:id="rId14"/>
      <p:bold r:id="rId15"/>
      <p:italic r:id="rId16"/>
      <p:boldItalic r:id="rId17"/>
    </p:embeddedFont>
    <p:embeddedFont>
      <p:font typeface="Alfa Slab One"/>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bold.fntdata"/><Relationship Id="rId14" Type="http://schemas.openxmlformats.org/officeDocument/2006/relationships/font" Target="fonts/ProximaNova-regular.fntdata"/><Relationship Id="rId17" Type="http://schemas.openxmlformats.org/officeDocument/2006/relationships/font" Target="fonts/ProximaNova-boldItalic.fntdata"/><Relationship Id="rId16" Type="http://schemas.openxmlformats.org/officeDocument/2006/relationships/font" Target="fonts/ProximaNova-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AlfaSlabOn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08087e4f95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08087e4f95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08087e4f95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08087e4f95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08087e4f95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08087e4f95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08087e4f95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08087e4f95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08087e4f95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08087e4f95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08087e4f95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08087e4f95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08087e4f95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08087e4f95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7.png"/><Relationship Id="rId5" Type="http://schemas.openxmlformats.org/officeDocument/2006/relationships/image" Target="../media/image1.png"/><Relationship Id="rId6" Type="http://schemas.openxmlformats.org/officeDocument/2006/relationships/image" Target="../media/image14.png"/><Relationship Id="rId7" Type="http://schemas.openxmlformats.org/officeDocument/2006/relationships/image" Target="../media/image4.png"/><Relationship Id="rId8"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uk">
                <a:highlight>
                  <a:schemeClr val="lt1"/>
                </a:highlight>
              </a:rPr>
              <a:t>Технології молекулярної кухні</a:t>
            </a:r>
            <a:endParaRPr>
              <a:highlight>
                <a:schemeClr val="lt1"/>
              </a:highlight>
            </a:endParaRPr>
          </a:p>
        </p:txBody>
      </p:sp>
      <p:sp>
        <p:nvSpPr>
          <p:cNvPr id="57" name="Google Shape;57;p13"/>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uk"/>
              <a:t>Основна інформація про вибіркову дисципліну</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3750"/>
            <a:ext cx="8520600" cy="572700"/>
          </a:xfrm>
          <a:prstGeom prst="rect">
            <a:avLst/>
          </a:prstGeom>
          <a:ln cap="flat" cmpd="sng" w="19050">
            <a:solidFill>
              <a:schemeClr val="accent3"/>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uk"/>
              <a:t>Їжа… Так просто і стільки запитань</a:t>
            </a:r>
            <a:endParaRPr/>
          </a:p>
        </p:txBody>
      </p:sp>
      <p:pic>
        <p:nvPicPr>
          <p:cNvPr id="63" name="Google Shape;63;p14"/>
          <p:cNvPicPr preferRelativeResize="0"/>
          <p:nvPr/>
        </p:nvPicPr>
        <p:blipFill>
          <a:blip r:embed="rId3">
            <a:alphaModFix/>
          </a:blip>
          <a:stretch>
            <a:fillRect/>
          </a:stretch>
        </p:blipFill>
        <p:spPr>
          <a:xfrm>
            <a:off x="2065850" y="1115000"/>
            <a:ext cx="5994076" cy="3820975"/>
          </a:xfrm>
          <a:prstGeom prst="rect">
            <a:avLst/>
          </a:prstGeom>
          <a:noFill/>
          <a:ln>
            <a:noFill/>
          </a:ln>
        </p:spPr>
      </p:pic>
      <p:pic>
        <p:nvPicPr>
          <p:cNvPr id="64" name="Google Shape;64;p14"/>
          <p:cNvPicPr preferRelativeResize="0"/>
          <p:nvPr/>
        </p:nvPicPr>
        <p:blipFill>
          <a:blip r:embed="rId4">
            <a:alphaModFix/>
          </a:blip>
          <a:stretch>
            <a:fillRect/>
          </a:stretch>
        </p:blipFill>
        <p:spPr>
          <a:xfrm>
            <a:off x="109350" y="1151565"/>
            <a:ext cx="1820300" cy="1066375"/>
          </a:xfrm>
          <a:prstGeom prst="rect">
            <a:avLst/>
          </a:prstGeom>
          <a:noFill/>
          <a:ln>
            <a:noFill/>
          </a:ln>
        </p:spPr>
      </p:pic>
      <p:pic>
        <p:nvPicPr>
          <p:cNvPr id="65" name="Google Shape;65;p14"/>
          <p:cNvPicPr preferRelativeResize="0"/>
          <p:nvPr/>
        </p:nvPicPr>
        <p:blipFill>
          <a:blip r:embed="rId5">
            <a:alphaModFix/>
          </a:blip>
          <a:stretch>
            <a:fillRect/>
          </a:stretch>
        </p:blipFill>
        <p:spPr>
          <a:xfrm>
            <a:off x="7456828" y="1151575"/>
            <a:ext cx="1465298" cy="1066375"/>
          </a:xfrm>
          <a:prstGeom prst="rect">
            <a:avLst/>
          </a:prstGeom>
          <a:noFill/>
          <a:ln>
            <a:noFill/>
          </a:ln>
        </p:spPr>
      </p:pic>
      <p:pic>
        <p:nvPicPr>
          <p:cNvPr id="66" name="Google Shape;66;p14"/>
          <p:cNvPicPr preferRelativeResize="0"/>
          <p:nvPr/>
        </p:nvPicPr>
        <p:blipFill>
          <a:blip r:embed="rId6">
            <a:alphaModFix/>
          </a:blip>
          <a:stretch>
            <a:fillRect/>
          </a:stretch>
        </p:blipFill>
        <p:spPr>
          <a:xfrm>
            <a:off x="109349" y="3699042"/>
            <a:ext cx="1820300" cy="13699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1080300"/>
          </a:xfrm>
          <a:prstGeom prst="rect">
            <a:avLst/>
          </a:prstGeom>
          <a:ln cap="flat" cmpd="sng" w="19050">
            <a:solidFill>
              <a:schemeClr val="accent3"/>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uk"/>
              <a:t>Ми спробуємо Вам допомогти розібратись в основах науки про харчові продукти</a:t>
            </a:r>
            <a:endParaRPr/>
          </a:p>
        </p:txBody>
      </p:sp>
      <p:sp>
        <p:nvSpPr>
          <p:cNvPr id="72" name="Google Shape;72;p15"/>
          <p:cNvSpPr txBox="1"/>
          <p:nvPr>
            <p:ph idx="1" type="body"/>
          </p:nvPr>
        </p:nvSpPr>
        <p:spPr>
          <a:xfrm>
            <a:off x="311700" y="1653875"/>
            <a:ext cx="8520600" cy="2915100"/>
          </a:xfrm>
          <a:prstGeom prst="rect">
            <a:avLst/>
          </a:prstGeom>
          <a:ln cap="flat" cmpd="sng" w="19050">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uk"/>
              <a:t>Локація: </a:t>
            </a:r>
            <a:r>
              <a:rPr lang="uk"/>
              <a:t>      НН Інститут біології, хімії та біоресурсів</a:t>
            </a:r>
            <a:endParaRPr/>
          </a:p>
          <a:p>
            <a:pPr indent="0" lvl="0" marL="0" rtl="0" algn="l">
              <a:spcBef>
                <a:spcPts val="1200"/>
              </a:spcBef>
              <a:spcAft>
                <a:spcPts val="0"/>
              </a:spcAft>
              <a:buNone/>
            </a:pPr>
            <a:r>
              <a:rPr b="1" lang="uk"/>
              <a:t>Підрозділ:  </a:t>
            </a:r>
            <a:r>
              <a:rPr lang="uk"/>
              <a:t>  Кафедра хімії та експертизи харчової продукції</a:t>
            </a:r>
            <a:endParaRPr/>
          </a:p>
          <a:p>
            <a:pPr indent="0" lvl="0" marL="0" rtl="0" algn="l">
              <a:spcBef>
                <a:spcPts val="1200"/>
              </a:spcBef>
              <a:spcAft>
                <a:spcPts val="1200"/>
              </a:spcAft>
              <a:buNone/>
            </a:pPr>
            <a:r>
              <a:rPr b="1" lang="uk"/>
              <a:t>Лектор: </a:t>
            </a:r>
            <a:r>
              <a:rPr lang="uk"/>
              <a:t>        к.х.н., доц. Анастасія Валеріївна Сачко</a:t>
            </a:r>
            <a:endParaRPr/>
          </a:p>
        </p:txBody>
      </p:sp>
      <p:pic>
        <p:nvPicPr>
          <p:cNvPr id="73" name="Google Shape;73;p15"/>
          <p:cNvPicPr preferRelativeResize="0"/>
          <p:nvPr/>
        </p:nvPicPr>
        <p:blipFill>
          <a:blip r:embed="rId3">
            <a:alphaModFix/>
          </a:blip>
          <a:stretch>
            <a:fillRect/>
          </a:stretch>
        </p:blipFill>
        <p:spPr>
          <a:xfrm>
            <a:off x="885350" y="3132600"/>
            <a:ext cx="1704950" cy="1188774"/>
          </a:xfrm>
          <a:prstGeom prst="rect">
            <a:avLst/>
          </a:prstGeom>
          <a:noFill/>
          <a:ln>
            <a:noFill/>
          </a:ln>
        </p:spPr>
      </p:pic>
      <p:pic>
        <p:nvPicPr>
          <p:cNvPr id="74" name="Google Shape;74;p15"/>
          <p:cNvPicPr preferRelativeResize="0"/>
          <p:nvPr/>
        </p:nvPicPr>
        <p:blipFill>
          <a:blip r:embed="rId4">
            <a:alphaModFix/>
          </a:blip>
          <a:stretch>
            <a:fillRect/>
          </a:stretch>
        </p:blipFill>
        <p:spPr>
          <a:xfrm rot="5400000">
            <a:off x="3049000" y="2828800"/>
            <a:ext cx="1187825" cy="1795425"/>
          </a:xfrm>
          <a:prstGeom prst="rect">
            <a:avLst/>
          </a:prstGeom>
          <a:noFill/>
          <a:ln>
            <a:noFill/>
          </a:ln>
        </p:spPr>
      </p:pic>
      <p:pic>
        <p:nvPicPr>
          <p:cNvPr id="75" name="Google Shape;75;p15"/>
          <p:cNvPicPr preferRelativeResize="0"/>
          <p:nvPr/>
        </p:nvPicPr>
        <p:blipFill>
          <a:blip r:embed="rId5">
            <a:alphaModFix/>
          </a:blip>
          <a:stretch>
            <a:fillRect/>
          </a:stretch>
        </p:blipFill>
        <p:spPr>
          <a:xfrm>
            <a:off x="4695525" y="3132600"/>
            <a:ext cx="1846001" cy="1188775"/>
          </a:xfrm>
          <a:prstGeom prst="rect">
            <a:avLst/>
          </a:prstGeom>
          <a:noFill/>
          <a:ln>
            <a:noFill/>
          </a:ln>
        </p:spPr>
      </p:pic>
      <p:pic>
        <p:nvPicPr>
          <p:cNvPr id="76" name="Google Shape;76;p15"/>
          <p:cNvPicPr preferRelativeResize="0"/>
          <p:nvPr/>
        </p:nvPicPr>
        <p:blipFill>
          <a:blip r:embed="rId6">
            <a:alphaModFix/>
          </a:blip>
          <a:stretch>
            <a:fillRect/>
          </a:stretch>
        </p:blipFill>
        <p:spPr>
          <a:xfrm>
            <a:off x="6680246" y="3132600"/>
            <a:ext cx="1563003" cy="1188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572700"/>
          </a:xfrm>
          <a:prstGeom prst="rect">
            <a:avLst/>
          </a:prstGeom>
          <a:ln cap="flat" cmpd="sng" w="19050">
            <a:solidFill>
              <a:schemeClr val="accent3"/>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uk"/>
              <a:t>Структура дисципліни</a:t>
            </a:r>
            <a:endParaRPr/>
          </a:p>
        </p:txBody>
      </p:sp>
      <p:sp>
        <p:nvSpPr>
          <p:cNvPr id="82" name="Google Shape;82;p16"/>
          <p:cNvSpPr txBox="1"/>
          <p:nvPr>
            <p:ph idx="1" type="body"/>
          </p:nvPr>
        </p:nvSpPr>
        <p:spPr>
          <a:xfrm>
            <a:off x="311700" y="1152475"/>
            <a:ext cx="8520600" cy="34164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lnSpcReduction="20000"/>
          </a:bodyPr>
          <a:lstStyle/>
          <a:p>
            <a:pPr indent="457200" lvl="0" marL="0" rtl="0" algn="just">
              <a:spcBef>
                <a:spcPts val="0"/>
              </a:spcBef>
              <a:spcAft>
                <a:spcPts val="0"/>
              </a:spcAft>
              <a:buNone/>
            </a:pPr>
            <a:r>
              <a:rPr lang="uk"/>
              <a:t>Оскільки харчова наука не може бути суто теоретичною, дисципліна складається з курсу лекцій та циклу пов’язаних з ними лабораторних робіт.</a:t>
            </a:r>
            <a:endParaRPr/>
          </a:p>
          <a:p>
            <a:pPr indent="457200" lvl="0" marL="0" rtl="0" algn="just">
              <a:spcBef>
                <a:spcPts val="1200"/>
              </a:spcBef>
              <a:spcAft>
                <a:spcPts val="0"/>
              </a:spcAft>
              <a:buNone/>
            </a:pPr>
            <a:r>
              <a:rPr lang="uk">
                <a:solidFill>
                  <a:schemeClr val="accent3"/>
                </a:solidFill>
              </a:rPr>
              <a:t>Метою курсу</a:t>
            </a:r>
            <a:r>
              <a:rPr lang="uk"/>
              <a:t> є ознайомлення студентів із основними процесами, які використовуються при приготуванні їжі та харчовими міфами, які нас оточують. Знання про склад та властивості харчової продукції, про способи їх приготування, цікаві особливості, безпечність та калорійність, відомості про наукову складову та сучасні тенденції в харчовій науці будуть цікавими і корисними студентам всіх спеціальностей.</a:t>
            </a:r>
            <a:endParaRPr/>
          </a:p>
          <a:p>
            <a:pPr indent="457200" lvl="0" marL="0" rtl="0" algn="just">
              <a:spcBef>
                <a:spcPts val="1200"/>
              </a:spcBef>
              <a:spcAft>
                <a:spcPts val="1200"/>
              </a:spcAft>
              <a:buNone/>
            </a:pPr>
            <a:r>
              <a:rPr lang="uk">
                <a:solidFill>
                  <a:schemeClr val="accent3"/>
                </a:solidFill>
              </a:rPr>
              <a:t>Цикл лабораторних робіт</a:t>
            </a:r>
            <a:r>
              <a:rPr lang="uk"/>
              <a:t> в лабораторіях кафедри хімії та безпеки харчової продукції не потребує особливої хімічної підготовки, може бути відтворений в компанії друзів і є абсолютно безпечним.</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a:ln cap="flat" cmpd="sng" w="19050">
            <a:solidFill>
              <a:schemeClr val="accent3"/>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uk"/>
              <a:t>Тематика лекційного курсу</a:t>
            </a:r>
            <a:endParaRPr/>
          </a:p>
        </p:txBody>
      </p:sp>
      <p:sp>
        <p:nvSpPr>
          <p:cNvPr id="88" name="Google Shape;88;p17"/>
          <p:cNvSpPr txBox="1"/>
          <p:nvPr>
            <p:ph idx="1" type="body"/>
          </p:nvPr>
        </p:nvSpPr>
        <p:spPr>
          <a:xfrm>
            <a:off x="311700" y="1152475"/>
            <a:ext cx="8520600" cy="34164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lnSpcReduction="20000"/>
          </a:bodyPr>
          <a:lstStyle/>
          <a:p>
            <a:pPr indent="-342900" lvl="0" marL="457200" rtl="0" algn="just">
              <a:spcBef>
                <a:spcPts val="0"/>
              </a:spcBef>
              <a:spcAft>
                <a:spcPts val="0"/>
              </a:spcAft>
              <a:buSzPts val="1800"/>
              <a:buAutoNum type="arabicPeriod"/>
            </a:pPr>
            <a:r>
              <a:rPr lang="uk"/>
              <a:t>Харчові продукти. Як різноманітні міфи впливають на харчування людей.</a:t>
            </a:r>
            <a:endParaRPr/>
          </a:p>
          <a:p>
            <a:pPr indent="-342900" lvl="0" marL="457200" rtl="0" algn="just">
              <a:spcBef>
                <a:spcPts val="0"/>
              </a:spcBef>
              <a:spcAft>
                <a:spcPts val="0"/>
              </a:spcAft>
              <a:buSzPts val="1800"/>
              <a:buAutoNum type="arabicPeriod"/>
            </a:pPr>
            <a:r>
              <a:rPr lang="uk"/>
              <a:t>Фудпейрінг. Концепція смаку, запаху, кольору та консистенції. Індивідуальні особливості сприйняття. Процеси, що впливають на смак, запах і колір (гідроліз, окиснення, ензимне потемніння та інші).</a:t>
            </a:r>
            <a:endParaRPr/>
          </a:p>
          <a:p>
            <a:pPr indent="-342900" lvl="0" marL="457200" rtl="0" algn="just">
              <a:spcBef>
                <a:spcPts val="0"/>
              </a:spcBef>
              <a:spcAft>
                <a:spcPts val="0"/>
              </a:spcAft>
              <a:buSzPts val="1800"/>
              <a:buAutoNum type="arabicPeriod"/>
            </a:pPr>
            <a:r>
              <a:rPr lang="uk"/>
              <a:t>Способи приготування їжі. Чому ми готуємо саме так а не інакше.</a:t>
            </a:r>
            <a:endParaRPr/>
          </a:p>
          <a:p>
            <a:pPr indent="-342900" lvl="0" marL="457200" rtl="0" algn="just">
              <a:spcBef>
                <a:spcPts val="0"/>
              </a:spcBef>
              <a:spcAft>
                <a:spcPts val="0"/>
              </a:spcAft>
              <a:buSzPts val="1800"/>
              <a:buAutoNum type="arabicPeriod"/>
            </a:pPr>
            <a:r>
              <a:rPr lang="uk"/>
              <a:t>Харчові добавки. Що таке Е? Як їх класифікують. Пару слів про ГМО.</a:t>
            </a:r>
            <a:endParaRPr/>
          </a:p>
          <a:p>
            <a:pPr indent="-342900" lvl="0" marL="457200" rtl="0" algn="just">
              <a:spcBef>
                <a:spcPts val="0"/>
              </a:spcBef>
              <a:spcAft>
                <a:spcPts val="0"/>
              </a:spcAft>
              <a:buSzPts val="1800"/>
              <a:buAutoNum type="arabicPeriod"/>
            </a:pPr>
            <a:r>
              <a:rPr lang="uk"/>
              <a:t>Роль емульгаторів, стабілізаторів, згущувачів та інших добавок в харчових технологіях. Як вони працюють і навіщо їх додають.</a:t>
            </a:r>
            <a:endParaRPr/>
          </a:p>
          <a:p>
            <a:pPr indent="-342900" lvl="0" marL="457200" rtl="0" algn="just">
              <a:spcBef>
                <a:spcPts val="0"/>
              </a:spcBef>
              <a:spcAft>
                <a:spcPts val="0"/>
              </a:spcAft>
              <a:buSzPts val="1800"/>
              <a:buAutoNum type="arabicPeriod"/>
            </a:pPr>
            <a:r>
              <a:rPr lang="uk"/>
              <a:t>Білки. Глютен, казеїн, соя, колаген та інші.</a:t>
            </a:r>
            <a:endParaRPr/>
          </a:p>
          <a:p>
            <a:pPr indent="-342900" lvl="0" marL="457200" rtl="0" algn="just">
              <a:spcBef>
                <a:spcPts val="0"/>
              </a:spcBef>
              <a:spcAft>
                <a:spcPts val="0"/>
              </a:spcAft>
              <a:buSzPts val="1800"/>
              <a:buAutoNum type="arabicPeriod"/>
            </a:pPr>
            <a:r>
              <a:rPr lang="uk"/>
              <a:t>Цукри та цукрозамінники. В чому різниця?</a:t>
            </a:r>
            <a:endParaRPr/>
          </a:p>
          <a:p>
            <a:pPr indent="-342900" lvl="0" marL="457200" rtl="0" algn="just">
              <a:spcBef>
                <a:spcPts val="0"/>
              </a:spcBef>
              <a:spcAft>
                <a:spcPts val="0"/>
              </a:spcAft>
              <a:buSzPts val="1800"/>
              <a:buAutoNum type="arabicPeriod"/>
            </a:pPr>
            <a:r>
              <a:rPr lang="uk"/>
              <a:t>Молекулярна кухня - це наука, а не куховаріння.</a:t>
            </a:r>
            <a:endParaRPr/>
          </a:p>
          <a:p>
            <a:pPr indent="-342900" lvl="0" marL="457200" rtl="0" algn="just">
              <a:spcBef>
                <a:spcPts val="0"/>
              </a:spcBef>
              <a:spcAft>
                <a:spcPts val="0"/>
              </a:spcAft>
              <a:buSzPts val="1800"/>
              <a:buAutoNum type="arabicPeriod"/>
            </a:pPr>
            <a:r>
              <a:rPr lang="uk"/>
              <a:t>Новітні харчові продукти: данина моді чи шлях до виживання людства.</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a:ln cap="flat" cmpd="sng" w="19050">
            <a:solidFill>
              <a:schemeClr val="accent3"/>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uk"/>
              <a:t>Лабораторний практикум</a:t>
            </a:r>
            <a:endParaRPr/>
          </a:p>
        </p:txBody>
      </p:sp>
      <p:sp>
        <p:nvSpPr>
          <p:cNvPr id="94" name="Google Shape;94;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uk"/>
              <a:t>Цей курс буде сухим і не цікавим без лабораторного практикуму</a:t>
            </a:r>
            <a:endParaRPr/>
          </a:p>
          <a:p>
            <a:pPr indent="0" lvl="0" marL="0" rtl="0" algn="ctr">
              <a:spcBef>
                <a:spcPts val="1200"/>
              </a:spcBef>
              <a:spcAft>
                <a:spcPts val="1200"/>
              </a:spcAft>
              <a:buNone/>
            </a:pPr>
            <a:r>
              <a:rPr lang="uk"/>
              <a:t>Якщо Ви уявляєте собі роботу в лабораторії, то це буде </a:t>
            </a:r>
            <a:r>
              <a:rPr lang="uk">
                <a:solidFill>
                  <a:schemeClr val="accent3"/>
                </a:solidFill>
              </a:rPr>
              <a:t>НЕ</a:t>
            </a:r>
            <a:r>
              <a:rPr lang="uk"/>
              <a:t> зовсім так:</a:t>
            </a:r>
            <a:endParaRPr/>
          </a:p>
        </p:txBody>
      </p:sp>
      <p:pic>
        <p:nvPicPr>
          <p:cNvPr id="95" name="Google Shape;95;p18"/>
          <p:cNvPicPr preferRelativeResize="0"/>
          <p:nvPr/>
        </p:nvPicPr>
        <p:blipFill>
          <a:blip r:embed="rId3">
            <a:alphaModFix/>
          </a:blip>
          <a:stretch>
            <a:fillRect/>
          </a:stretch>
        </p:blipFill>
        <p:spPr>
          <a:xfrm>
            <a:off x="159300" y="2369950"/>
            <a:ext cx="2894881" cy="1923025"/>
          </a:xfrm>
          <a:prstGeom prst="rect">
            <a:avLst/>
          </a:prstGeom>
          <a:noFill/>
          <a:ln>
            <a:noFill/>
          </a:ln>
        </p:spPr>
      </p:pic>
      <p:pic>
        <p:nvPicPr>
          <p:cNvPr id="96" name="Google Shape;96;p18"/>
          <p:cNvPicPr preferRelativeResize="0"/>
          <p:nvPr/>
        </p:nvPicPr>
        <p:blipFill>
          <a:blip r:embed="rId4">
            <a:alphaModFix/>
          </a:blip>
          <a:stretch>
            <a:fillRect/>
          </a:stretch>
        </p:blipFill>
        <p:spPr>
          <a:xfrm>
            <a:off x="6275925" y="2369950"/>
            <a:ext cx="2626124" cy="1923025"/>
          </a:xfrm>
          <a:prstGeom prst="rect">
            <a:avLst/>
          </a:prstGeom>
          <a:noFill/>
          <a:ln>
            <a:noFill/>
          </a:ln>
        </p:spPr>
      </p:pic>
      <p:pic>
        <p:nvPicPr>
          <p:cNvPr id="97" name="Google Shape;97;p18"/>
          <p:cNvPicPr preferRelativeResize="0"/>
          <p:nvPr/>
        </p:nvPicPr>
        <p:blipFill>
          <a:blip r:embed="rId5">
            <a:alphaModFix/>
          </a:blip>
          <a:stretch>
            <a:fillRect/>
          </a:stretch>
        </p:blipFill>
        <p:spPr>
          <a:xfrm>
            <a:off x="2985808" y="2369950"/>
            <a:ext cx="3357843" cy="1923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2336525" y="445025"/>
            <a:ext cx="3896400" cy="572700"/>
          </a:xfrm>
          <a:prstGeom prst="rect">
            <a:avLst/>
          </a:prstGeom>
          <a:ln cap="flat" cmpd="sng" w="19050">
            <a:solidFill>
              <a:schemeClr val="accent3"/>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uk"/>
              <a:t>А приблизно так:</a:t>
            </a:r>
            <a:endParaRPr/>
          </a:p>
        </p:txBody>
      </p:sp>
      <p:pic>
        <p:nvPicPr>
          <p:cNvPr id="103" name="Google Shape;103;p19"/>
          <p:cNvPicPr preferRelativeResize="0"/>
          <p:nvPr/>
        </p:nvPicPr>
        <p:blipFill>
          <a:blip r:embed="rId3">
            <a:alphaModFix/>
          </a:blip>
          <a:stretch>
            <a:fillRect/>
          </a:stretch>
        </p:blipFill>
        <p:spPr>
          <a:xfrm>
            <a:off x="311700" y="749825"/>
            <a:ext cx="1584800" cy="1797913"/>
          </a:xfrm>
          <a:prstGeom prst="rect">
            <a:avLst/>
          </a:prstGeom>
          <a:noFill/>
          <a:ln>
            <a:noFill/>
          </a:ln>
        </p:spPr>
      </p:pic>
      <p:pic>
        <p:nvPicPr>
          <p:cNvPr id="104" name="Google Shape;104;p19"/>
          <p:cNvPicPr preferRelativeResize="0"/>
          <p:nvPr/>
        </p:nvPicPr>
        <p:blipFill>
          <a:blip r:embed="rId4">
            <a:alphaModFix/>
          </a:blip>
          <a:stretch>
            <a:fillRect/>
          </a:stretch>
        </p:blipFill>
        <p:spPr>
          <a:xfrm>
            <a:off x="2095874" y="2795601"/>
            <a:ext cx="3537554" cy="2078225"/>
          </a:xfrm>
          <a:prstGeom prst="rect">
            <a:avLst/>
          </a:prstGeom>
          <a:noFill/>
          <a:ln>
            <a:noFill/>
          </a:ln>
        </p:spPr>
      </p:pic>
      <p:pic>
        <p:nvPicPr>
          <p:cNvPr id="105" name="Google Shape;105;p19"/>
          <p:cNvPicPr preferRelativeResize="0"/>
          <p:nvPr/>
        </p:nvPicPr>
        <p:blipFill>
          <a:blip r:embed="rId5">
            <a:alphaModFix/>
          </a:blip>
          <a:stretch>
            <a:fillRect/>
          </a:stretch>
        </p:blipFill>
        <p:spPr>
          <a:xfrm>
            <a:off x="311700" y="2795600"/>
            <a:ext cx="1584800" cy="2078235"/>
          </a:xfrm>
          <a:prstGeom prst="rect">
            <a:avLst/>
          </a:prstGeom>
          <a:noFill/>
          <a:ln>
            <a:noFill/>
          </a:ln>
        </p:spPr>
      </p:pic>
      <p:pic>
        <p:nvPicPr>
          <p:cNvPr id="106" name="Google Shape;106;p19"/>
          <p:cNvPicPr preferRelativeResize="0"/>
          <p:nvPr/>
        </p:nvPicPr>
        <p:blipFill>
          <a:blip r:embed="rId6">
            <a:alphaModFix/>
          </a:blip>
          <a:stretch>
            <a:fillRect/>
          </a:stretch>
        </p:blipFill>
        <p:spPr>
          <a:xfrm>
            <a:off x="5832800" y="2795600"/>
            <a:ext cx="2720037" cy="2078224"/>
          </a:xfrm>
          <a:prstGeom prst="rect">
            <a:avLst/>
          </a:prstGeom>
          <a:noFill/>
          <a:ln>
            <a:noFill/>
          </a:ln>
        </p:spPr>
      </p:pic>
      <p:pic>
        <p:nvPicPr>
          <p:cNvPr id="107" name="Google Shape;107;p19"/>
          <p:cNvPicPr preferRelativeResize="0"/>
          <p:nvPr/>
        </p:nvPicPr>
        <p:blipFill>
          <a:blip r:embed="rId7">
            <a:alphaModFix/>
          </a:blip>
          <a:stretch>
            <a:fillRect/>
          </a:stretch>
        </p:blipFill>
        <p:spPr>
          <a:xfrm>
            <a:off x="6678350" y="78975"/>
            <a:ext cx="1874475" cy="2595913"/>
          </a:xfrm>
          <a:prstGeom prst="rect">
            <a:avLst/>
          </a:prstGeom>
          <a:noFill/>
          <a:ln>
            <a:noFill/>
          </a:ln>
        </p:spPr>
      </p:pic>
      <p:pic>
        <p:nvPicPr>
          <p:cNvPr id="108" name="Google Shape;108;p19"/>
          <p:cNvPicPr preferRelativeResize="0"/>
          <p:nvPr/>
        </p:nvPicPr>
        <p:blipFill>
          <a:blip r:embed="rId8">
            <a:alphaModFix/>
          </a:blip>
          <a:stretch>
            <a:fillRect/>
          </a:stretch>
        </p:blipFill>
        <p:spPr>
          <a:xfrm>
            <a:off x="2095875" y="1608100"/>
            <a:ext cx="2038350" cy="1066800"/>
          </a:xfrm>
          <a:prstGeom prst="rect">
            <a:avLst/>
          </a:prstGeom>
          <a:noFill/>
          <a:ln>
            <a:noFill/>
          </a:ln>
        </p:spPr>
      </p:pic>
      <p:pic>
        <p:nvPicPr>
          <p:cNvPr id="109" name="Google Shape;109;p19"/>
          <p:cNvPicPr preferRelativeResize="0"/>
          <p:nvPr/>
        </p:nvPicPr>
        <p:blipFill>
          <a:blip r:embed="rId9">
            <a:alphaModFix/>
          </a:blip>
          <a:stretch>
            <a:fillRect/>
          </a:stretch>
        </p:blipFill>
        <p:spPr>
          <a:xfrm>
            <a:off x="4227500" y="1608102"/>
            <a:ext cx="2106939" cy="1066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445025"/>
            <a:ext cx="8520600" cy="572700"/>
          </a:xfrm>
          <a:prstGeom prst="rect">
            <a:avLst/>
          </a:prstGeom>
          <a:ln cap="flat" cmpd="sng" w="19050">
            <a:solidFill>
              <a:schemeClr val="accent3"/>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uk"/>
              <a:t>Програма лабораторного практикуму</a:t>
            </a:r>
            <a:endParaRPr/>
          </a:p>
        </p:txBody>
      </p:sp>
      <p:sp>
        <p:nvSpPr>
          <p:cNvPr id="115" name="Google Shape;115;p20"/>
          <p:cNvSpPr txBox="1"/>
          <p:nvPr>
            <p:ph idx="1" type="body"/>
          </p:nvPr>
        </p:nvSpPr>
        <p:spPr>
          <a:xfrm>
            <a:off x="311700" y="1152475"/>
            <a:ext cx="8520600" cy="1983000"/>
          </a:xfrm>
          <a:prstGeom prst="rect">
            <a:avLst/>
          </a:prstGeom>
          <a:ln cap="flat" cmpd="sng" w="19050">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just">
              <a:spcBef>
                <a:spcPts val="0"/>
              </a:spcBef>
              <a:spcAft>
                <a:spcPts val="0"/>
              </a:spcAft>
              <a:buNone/>
            </a:pPr>
            <a:r>
              <a:rPr lang="uk"/>
              <a:t>Приблизна програма лабораторного практикуму наведена в силабусі дисципліни, проте може змінюватись залежно від:</a:t>
            </a:r>
            <a:endParaRPr/>
          </a:p>
          <a:p>
            <a:pPr indent="-342900" lvl="0" marL="2286000" rtl="0" algn="l">
              <a:spcBef>
                <a:spcPts val="1200"/>
              </a:spcBef>
              <a:spcAft>
                <a:spcPts val="0"/>
              </a:spcAft>
              <a:buSzPts val="1800"/>
              <a:buAutoNum type="arabicPeriod"/>
            </a:pPr>
            <a:r>
              <a:rPr lang="uk"/>
              <a:t>Побажань студентів</a:t>
            </a:r>
            <a:endParaRPr/>
          </a:p>
          <a:p>
            <a:pPr indent="-342900" lvl="0" marL="2286000" rtl="0" algn="l">
              <a:spcBef>
                <a:spcPts val="0"/>
              </a:spcBef>
              <a:spcAft>
                <a:spcPts val="0"/>
              </a:spcAft>
              <a:buSzPts val="1800"/>
              <a:buAutoNum type="arabicPeriod"/>
            </a:pPr>
            <a:r>
              <a:rPr lang="uk"/>
              <a:t>Наявності електроенергії в корпусі</a:t>
            </a:r>
            <a:endParaRPr/>
          </a:p>
          <a:p>
            <a:pPr indent="-342900" lvl="0" marL="2286000" rtl="0" algn="l">
              <a:spcBef>
                <a:spcPts val="0"/>
              </a:spcBef>
              <a:spcAft>
                <a:spcPts val="0"/>
              </a:spcAft>
              <a:buSzPts val="1800"/>
              <a:buAutoNum type="arabicPeriod"/>
            </a:pPr>
            <a:r>
              <a:rPr lang="uk"/>
              <a:t>Кількості учасників курсу</a:t>
            </a:r>
            <a:endParaRPr/>
          </a:p>
        </p:txBody>
      </p:sp>
      <p:sp>
        <p:nvSpPr>
          <p:cNvPr id="116" name="Google Shape;116;p20"/>
          <p:cNvSpPr txBox="1"/>
          <p:nvPr>
            <p:ph type="title"/>
          </p:nvPr>
        </p:nvSpPr>
        <p:spPr>
          <a:xfrm>
            <a:off x="311700" y="4373250"/>
            <a:ext cx="8520600" cy="572700"/>
          </a:xfrm>
          <a:prstGeom prst="rect">
            <a:avLst/>
          </a:prstGeom>
          <a:ln cap="flat" cmpd="sng" w="19050">
            <a:solidFill>
              <a:schemeClr val="accent3"/>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uk"/>
              <a:t>Чекаємо Вас на курсі</a:t>
            </a:r>
            <a:endParaRPr/>
          </a:p>
        </p:txBody>
      </p:sp>
      <p:pic>
        <p:nvPicPr>
          <p:cNvPr id="117" name="Google Shape;117;p20"/>
          <p:cNvPicPr preferRelativeResize="0"/>
          <p:nvPr/>
        </p:nvPicPr>
        <p:blipFill>
          <a:blip r:embed="rId3">
            <a:alphaModFix/>
          </a:blip>
          <a:stretch>
            <a:fillRect/>
          </a:stretch>
        </p:blipFill>
        <p:spPr>
          <a:xfrm>
            <a:off x="2924812" y="3287875"/>
            <a:ext cx="3253837" cy="996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